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9" r:id="rId3"/>
    <p:sldId id="258" r:id="rId4"/>
    <p:sldId id="262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33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484A-549A-499A-9BF2-A27CA40146F7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AF243D-1EA0-46FA-9F87-95F4304B1DA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484A-549A-499A-9BF2-A27CA40146F7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243D-1EA0-46FA-9F87-95F4304B1D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484A-549A-499A-9BF2-A27CA40146F7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243D-1EA0-46FA-9F87-95F4304B1D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664484A-549A-499A-9BF2-A27CA40146F7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5AF243D-1EA0-46FA-9F87-95F4304B1DA9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484A-549A-499A-9BF2-A27CA40146F7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243D-1EA0-46FA-9F87-95F4304B1DA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484A-549A-499A-9BF2-A27CA40146F7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243D-1EA0-46FA-9F87-95F4304B1DA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243D-1EA0-46FA-9F87-95F4304B1DA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484A-549A-499A-9BF2-A27CA40146F7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cxnSp>
        <p:nvCxnSpPr>
          <p:cNvPr id="10" name="Přímá spojnice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484A-549A-499A-9BF2-A27CA40146F7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243D-1EA0-46FA-9F87-95F4304B1DA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484A-549A-499A-9BF2-A27CA40146F7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243D-1EA0-46FA-9F87-95F4304B1D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664484A-549A-499A-9BF2-A27CA40146F7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5AF243D-1EA0-46FA-9F87-95F4304B1DA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484A-549A-499A-9BF2-A27CA40146F7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AF243D-1EA0-46FA-9F87-95F4304B1DA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664484A-549A-499A-9BF2-A27CA40146F7}" type="datetimeFigureOut">
              <a:rPr lang="cs-CZ" smtClean="0"/>
              <a:t>09.03.2020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5AF243D-1EA0-46FA-9F87-95F4304B1DA9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s.wikipedia.org/wiki/Gud%C5%BEar%C3%A1t" TargetMode="Externa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4400" dirty="0" smtClean="0"/>
              <a:t>Autor Filip Svatoš</a:t>
            </a:r>
            <a:endParaRPr lang="cs-CZ" sz="44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9600" dirty="0" smtClean="0"/>
              <a:t>Lev Pustinný</a:t>
            </a:r>
            <a:endParaRPr lang="cs-CZ" sz="9600" dirty="0"/>
          </a:p>
        </p:txBody>
      </p:sp>
    </p:spTree>
    <p:extLst>
      <p:ext uri="{BB962C8B-B14F-4D97-AF65-F5344CB8AC3E}">
        <p14:creationId xmlns:p14="http://schemas.microsoft.com/office/powerpoint/2010/main" val="82973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008112"/>
          </a:xfrm>
        </p:spPr>
        <p:txBody>
          <a:bodyPr>
            <a:normAutofit/>
          </a:bodyPr>
          <a:lstStyle/>
          <a:p>
            <a:r>
              <a:rPr lang="cs-CZ" sz="6000" b="1" dirty="0" smtClean="0"/>
              <a:t>Klasifikace</a:t>
            </a:r>
            <a:endParaRPr lang="cs-CZ" sz="6000" b="1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 rot="16200000">
            <a:off x="2339752" y="188640"/>
            <a:ext cx="4320480" cy="7632848"/>
          </a:xfrm>
        </p:spPr>
        <p:txBody>
          <a:bodyPr>
            <a:noAutofit/>
          </a:bodyPr>
          <a:lstStyle/>
          <a:p>
            <a:r>
              <a:rPr lang="cs-CZ" sz="3200" dirty="0" smtClean="0"/>
              <a:t>Říše</a:t>
            </a:r>
            <a:r>
              <a:rPr lang="cs-CZ" sz="3200" dirty="0"/>
              <a:t> </a:t>
            </a:r>
            <a:r>
              <a:rPr lang="cs-CZ" sz="3200" dirty="0" smtClean="0"/>
              <a:t>živočichové </a:t>
            </a:r>
            <a:r>
              <a:rPr lang="cs-CZ" sz="3200" dirty="0"/>
              <a:t>(</a:t>
            </a:r>
            <a:r>
              <a:rPr lang="cs-CZ" sz="3200" dirty="0" err="1"/>
              <a:t>Animalia</a:t>
            </a:r>
            <a:r>
              <a:rPr lang="cs-CZ" sz="3200" dirty="0"/>
              <a:t>)</a:t>
            </a:r>
          </a:p>
          <a:p>
            <a:r>
              <a:rPr lang="cs-CZ" sz="3200" dirty="0" smtClean="0"/>
              <a:t>Kmen</a:t>
            </a:r>
            <a:r>
              <a:rPr lang="cs-CZ" sz="3200" dirty="0"/>
              <a:t> </a:t>
            </a:r>
            <a:r>
              <a:rPr lang="cs-CZ" sz="3200" dirty="0" smtClean="0"/>
              <a:t>strunatci </a:t>
            </a:r>
            <a:r>
              <a:rPr lang="cs-CZ" sz="3200" dirty="0"/>
              <a:t>(</a:t>
            </a:r>
            <a:r>
              <a:rPr lang="cs-CZ" sz="3200" dirty="0" err="1"/>
              <a:t>Chordata</a:t>
            </a:r>
            <a:r>
              <a:rPr lang="cs-CZ" sz="3200" dirty="0"/>
              <a:t>)</a:t>
            </a:r>
          </a:p>
          <a:p>
            <a:r>
              <a:rPr lang="cs-CZ" sz="3200" dirty="0" smtClean="0"/>
              <a:t>Třída  savci </a:t>
            </a:r>
            <a:r>
              <a:rPr lang="cs-CZ" sz="3200" dirty="0"/>
              <a:t>(</a:t>
            </a:r>
            <a:r>
              <a:rPr lang="cs-CZ" sz="3200" dirty="0" err="1"/>
              <a:t>Mammalia</a:t>
            </a:r>
            <a:r>
              <a:rPr lang="cs-CZ" sz="3200" dirty="0"/>
              <a:t>)</a:t>
            </a:r>
          </a:p>
          <a:p>
            <a:r>
              <a:rPr lang="cs-CZ" sz="3200" dirty="0" smtClean="0"/>
              <a:t>Řád</a:t>
            </a:r>
            <a:r>
              <a:rPr lang="cs-CZ" sz="3200" dirty="0"/>
              <a:t> </a:t>
            </a:r>
            <a:r>
              <a:rPr lang="cs-CZ" sz="3200" dirty="0" smtClean="0"/>
              <a:t>šelmy </a:t>
            </a:r>
            <a:r>
              <a:rPr lang="cs-CZ" sz="3200" dirty="0"/>
              <a:t>(</a:t>
            </a:r>
            <a:r>
              <a:rPr lang="cs-CZ" sz="3200" dirty="0" err="1"/>
              <a:t>Carnivora</a:t>
            </a:r>
            <a:r>
              <a:rPr lang="cs-CZ" sz="3200" dirty="0"/>
              <a:t>)</a:t>
            </a:r>
          </a:p>
          <a:p>
            <a:r>
              <a:rPr lang="cs-CZ" sz="3200" dirty="0" smtClean="0"/>
              <a:t>Čeleď</a:t>
            </a:r>
            <a:r>
              <a:rPr lang="cs-CZ" sz="3200" dirty="0"/>
              <a:t> </a:t>
            </a:r>
            <a:r>
              <a:rPr lang="cs-CZ" sz="3200" dirty="0" smtClean="0"/>
              <a:t>kočkovití </a:t>
            </a:r>
            <a:r>
              <a:rPr lang="cs-CZ" sz="3200" dirty="0"/>
              <a:t>(</a:t>
            </a:r>
            <a:r>
              <a:rPr lang="cs-CZ" sz="3200" dirty="0" err="1"/>
              <a:t>Felidae</a:t>
            </a:r>
            <a:r>
              <a:rPr lang="cs-CZ" sz="3200" dirty="0"/>
              <a:t>)</a:t>
            </a:r>
          </a:p>
          <a:p>
            <a:r>
              <a:rPr lang="cs-CZ" sz="3200" dirty="0" smtClean="0"/>
              <a:t>Podčeleď velké </a:t>
            </a:r>
            <a:r>
              <a:rPr lang="cs-CZ" sz="3200" dirty="0"/>
              <a:t>kočky (</a:t>
            </a:r>
            <a:r>
              <a:rPr lang="cs-CZ" sz="3200" dirty="0" err="1"/>
              <a:t>Pantherinae</a:t>
            </a:r>
            <a:r>
              <a:rPr lang="cs-CZ" sz="3200" dirty="0"/>
              <a:t>)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cs-CZ" sz="3200" dirty="0" smtClean="0">
                <a:solidFill>
                  <a:schemeClr val="tx1"/>
                </a:solidFill>
              </a:rPr>
              <a:t>Rod</a:t>
            </a: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</a:rPr>
              <a:t>Panthera</a:t>
            </a:r>
            <a:endParaRPr lang="cs-C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42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6000" dirty="0" smtClean="0"/>
              <a:t>popis</a:t>
            </a:r>
            <a:endParaRPr lang="cs-CZ" sz="600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 rot="16200000">
            <a:off x="-11360" y="1891681"/>
            <a:ext cx="5171257" cy="4213448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Lev pustinný (</a:t>
            </a:r>
            <a:r>
              <a:rPr lang="cs-CZ" dirty="0" err="1"/>
              <a:t>Panthera</a:t>
            </a:r>
            <a:r>
              <a:rPr lang="cs-CZ" dirty="0"/>
              <a:t> </a:t>
            </a:r>
            <a:r>
              <a:rPr lang="cs-CZ" dirty="0" err="1"/>
              <a:t>leo</a:t>
            </a:r>
            <a:r>
              <a:rPr lang="cs-CZ" dirty="0"/>
              <a:t>) je savec čeledi kočkovitých a jeden z pěti druhů velkých koček rodu </a:t>
            </a:r>
            <a:r>
              <a:rPr lang="cs-CZ" dirty="0" err="1"/>
              <a:t>Panthera</a:t>
            </a:r>
            <a:r>
              <a:rPr lang="cs-CZ" dirty="0"/>
              <a:t>. Lev je po tygrovi druhá největší kočkovitá šelma. </a:t>
            </a:r>
            <a:r>
              <a:rPr lang="cs-CZ" dirty="0" smtClean="0"/>
              <a:t> Hlavním </a:t>
            </a:r>
            <a:r>
              <a:rPr lang="cs-CZ" dirty="0"/>
              <a:t>a určujícím rysem lvích samců je jejich </a:t>
            </a:r>
            <a:r>
              <a:rPr lang="cs-CZ" dirty="0" err="1"/>
              <a:t>hříva.Samci</a:t>
            </a:r>
            <a:r>
              <a:rPr lang="cs-CZ" dirty="0"/>
              <a:t> váží 150–250 kg a samice 90–165 kg. V divočině se lvi dožívají 10–14 let, kdežto v zajetí se mohou dožít i věku 20 let. Dříve se lvi vyskytovali v celé Africe, ve velké části Asie, v Evropě a dokonce i v Americe, dnes se vyskytují pouze v Africe a v nevelké části Indie. Jsou to společenská zvířata a loví ve smečkách. Jejich nejčastější kořistí jsou velcí savci, především kopytníci. Mezinárodní svaz ochrany přírody hodnotí lva jako zranitelný druh.</a:t>
            </a:r>
          </a:p>
        </p:txBody>
      </p:sp>
    </p:spTree>
    <p:extLst>
      <p:ext uri="{BB962C8B-B14F-4D97-AF65-F5344CB8AC3E}">
        <p14:creationId xmlns:p14="http://schemas.microsoft.com/office/powerpoint/2010/main" val="65735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7200" dirty="0" smtClean="0"/>
              <a:t>Vzhled</a:t>
            </a:r>
            <a:endParaRPr lang="cs-CZ" sz="720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 rot="16200000">
            <a:off x="1546586" y="837789"/>
            <a:ext cx="3312367" cy="5038403"/>
          </a:xfrm>
        </p:spPr>
        <p:txBody>
          <a:bodyPr>
            <a:normAutofit/>
          </a:bodyPr>
          <a:lstStyle/>
          <a:p>
            <a:r>
              <a:rPr lang="cs-CZ" sz="4400" dirty="0" smtClean="0"/>
              <a:t>Lev má velkou hřívu a je to král zvířat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94370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19200"/>
          </a:xfrm>
        </p:spPr>
        <p:txBody>
          <a:bodyPr/>
          <a:lstStyle/>
          <a:p>
            <a:r>
              <a:rPr lang="cs-CZ" dirty="0" smtClean="0"/>
              <a:t>Výskyt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 rot="16200000">
            <a:off x="467545" y="1916832"/>
            <a:ext cx="4032448" cy="3600401"/>
          </a:xfrm>
        </p:spPr>
        <p:txBody>
          <a:bodyPr>
            <a:noAutofit/>
          </a:bodyPr>
          <a:lstStyle/>
          <a:p>
            <a:r>
              <a:rPr lang="cs-CZ" sz="3200" dirty="0" err="1" smtClean="0"/>
              <a:t>c</a:t>
            </a:r>
            <a:r>
              <a:rPr lang="cs-CZ" sz="3200" dirty="0" err="1"/>
              <a:t>Dnes</a:t>
            </a:r>
            <a:r>
              <a:rPr lang="cs-CZ" sz="3200" dirty="0"/>
              <a:t> žije naprostá většina divokých lvů v Africe, malá populace asijských lvů přežívá v indickém státě </a:t>
            </a:r>
            <a:r>
              <a:rPr lang="cs-CZ" sz="3200" dirty="0" err="1">
                <a:hlinkClick r:id="rId2" tooltip="Gudžarát"/>
              </a:rPr>
              <a:t>Gudžarát</a:t>
            </a:r>
            <a:r>
              <a:rPr lang="cs-CZ" sz="3200" dirty="0"/>
              <a:t>.</a:t>
            </a:r>
          </a:p>
          <a:p>
            <a:r>
              <a:rPr lang="cs-CZ" sz="3200" dirty="0"/>
              <a:t>Asie</a:t>
            </a:r>
            <a:endParaRPr lang="cs-CZ" sz="32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069" y="2060848"/>
            <a:ext cx="3028772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50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Potrava</a:t>
            </a:r>
            <a:endParaRPr lang="cs-CZ" sz="540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 rot="16200000">
            <a:off x="1475657" y="836711"/>
            <a:ext cx="4752527" cy="576064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Na </a:t>
            </a:r>
            <a:r>
              <a:rPr lang="cs-CZ" dirty="0"/>
              <a:t>lov se většinou vydávají až v podvečerních hodinách. Lvi mají v noci velmi dobrý zrak, čich a sluch. Jejich potravou se ve volné přírodě stávají pakoně, zebry, prasata, buvoli. Málokdy útočí na žirafy nebo na větší zvířata. Lvi potřebují denně 5 – 7 kg masa. V zajetí se lvi krmí kuřecím, hovězím či telecím masem. Vepřové maso se nepodává z důvodů </a:t>
            </a:r>
            <a:r>
              <a:rPr lang="cs-CZ" dirty="0" err="1"/>
              <a:t>tučnosti.i</a:t>
            </a:r>
            <a:r>
              <a:rPr lang="cs-CZ" dirty="0"/>
              <a:t> </a:t>
            </a:r>
            <a:r>
              <a:rPr lang="cs-CZ" dirty="0"/>
              <a:t>dobrý zrak, čich a sluch. Jejich potravou se ve volné přírodě stávají </a:t>
            </a:r>
            <a:r>
              <a:rPr lang="cs-CZ" dirty="0" smtClean="0"/>
              <a:t>pakoně, </a:t>
            </a:r>
            <a:r>
              <a:rPr lang="cs-CZ" dirty="0"/>
              <a:t>zebry, prasata, buvoli. Málokdy útočí na žirafy nebo na větší zvířata. Lvi potřebují denně 5 – 7 kg masa. V zajetí se lvi krmí kuřecím, hovězím či telecím masem. Vepřové maso se nepodává z důvodů tučnosti.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991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/>
              <a:t>Rozmnožování</a:t>
            </a:r>
            <a:endParaRPr lang="cs-CZ" sz="660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 rot="16200000">
            <a:off x="2154562" y="330596"/>
            <a:ext cx="4114800" cy="6912770"/>
          </a:xfrm>
        </p:spPr>
        <p:txBody>
          <a:bodyPr>
            <a:noAutofit/>
          </a:bodyPr>
          <a:lstStyle/>
          <a:p>
            <a:r>
              <a:rPr lang="cs-CZ" sz="3600" dirty="0"/>
              <a:t>Říje se vyskytuje u samic několikrát do roka. Pár je neustále v blízkém kontaktu a páří se 20 – 40 krát denně. Březost trvá 110 dní. Poté lvice porodí 1 – 4 koťata. Ve volné přírodě se koťata v 80 % nedožijí ani dvou let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47224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Zajímavosti</a:t>
            </a:r>
            <a:endParaRPr lang="cs-CZ" sz="540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 rot="16200000">
            <a:off x="2915816" y="-531440"/>
            <a:ext cx="3672408" cy="8424936"/>
          </a:xfrm>
        </p:spPr>
        <p:txBody>
          <a:bodyPr>
            <a:noAutofit/>
          </a:bodyPr>
          <a:lstStyle/>
          <a:p>
            <a:pPr fontAlgn="base"/>
            <a:r>
              <a:rPr lang="cs-CZ" sz="2000" dirty="0"/>
              <a:t>hlavní role hřívy spočívá v rozpoznání „kvality samce“. Její velikost a zbarvení je znamením kondice, přičemž se zdá, že lvi vnímají tmavou barvu jako signál dominance. Hříva také chrání hrdlo samce v boji s jiným lvem</a:t>
            </a:r>
          </a:p>
          <a:p>
            <a:pPr fontAlgn="base"/>
            <a:r>
              <a:rPr lang="cs-CZ" sz="2000" dirty="0"/>
              <a:t>hříva samcům roste do 5 let věku</a:t>
            </a:r>
          </a:p>
          <a:p>
            <a:pPr fontAlgn="base"/>
            <a:r>
              <a:rPr lang="cs-CZ" sz="2000" dirty="0"/>
              <a:t>lvi tráví spánkem a odpočinkem až 20 hodin denně</a:t>
            </a:r>
          </a:p>
          <a:p>
            <a:pPr fontAlgn="base"/>
            <a:r>
              <a:rPr lang="cs-CZ" sz="2000" dirty="0"/>
              <a:t>lev pustinný je po tygrovi druhou největší kočkovitou šelmou</a:t>
            </a:r>
          </a:p>
          <a:p>
            <a:pPr fontAlgn="base"/>
            <a:r>
              <a:rPr lang="cs-CZ" sz="2000" dirty="0"/>
              <a:t>lvi mají široký repertoár zvuků: vrčení, předení, syčení, kašel, mňoukání a řev – tím se ozývají nejčastěji v noci, je slyšet až na vzdálenost 8 km</a:t>
            </a:r>
          </a:p>
          <a:p>
            <a:pPr fontAlgn="base"/>
            <a:r>
              <a:rPr lang="cs-CZ" sz="2000" dirty="0"/>
              <a:t>současně rozlišujeme 8 poddruhů. Lev berberský je v přírodě více než 100 let vyhuben a žije pouze v zoologických zahradách. Africká populace lvů je odhadována na cca 20 000 jedinců. Další populace lva se nachází mimo Afriku, v Indii (pouze v rezervaci </a:t>
            </a:r>
            <a:r>
              <a:rPr lang="cs-CZ" sz="2000" dirty="0" err="1"/>
              <a:t>Gir</a:t>
            </a:r>
            <a:r>
              <a:rPr lang="cs-CZ" sz="2000" dirty="0"/>
              <a:t> </a:t>
            </a:r>
            <a:r>
              <a:rPr lang="cs-CZ" sz="2000" dirty="0" err="1"/>
              <a:t>Forest</a:t>
            </a:r>
            <a:r>
              <a:rPr lang="cs-CZ" sz="2000" dirty="0"/>
              <a:t> </a:t>
            </a:r>
            <a:r>
              <a:rPr lang="cs-CZ" sz="2000" dirty="0" err="1"/>
              <a:t>National</a:t>
            </a:r>
            <a:r>
              <a:rPr lang="cs-CZ" sz="2000" dirty="0"/>
              <a:t> Park)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1898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78</TotalTime>
  <Words>398</Words>
  <Application>Microsoft Office PowerPoint</Application>
  <PresentationFormat>Předvádění na obrazovce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Papír</vt:lpstr>
      <vt:lpstr>Lev Pustinný</vt:lpstr>
      <vt:lpstr>Klasifikace</vt:lpstr>
      <vt:lpstr>popis</vt:lpstr>
      <vt:lpstr>Vzhled</vt:lpstr>
      <vt:lpstr>Výskyt</vt:lpstr>
      <vt:lpstr>Potrava</vt:lpstr>
      <vt:lpstr>Rozmnožování</vt:lpstr>
      <vt:lpstr>Zajímavosti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Škola</dc:creator>
  <cp:lastModifiedBy>Škola</cp:lastModifiedBy>
  <cp:revision>8</cp:revision>
  <dcterms:created xsi:type="dcterms:W3CDTF">2020-03-02T09:04:37Z</dcterms:created>
  <dcterms:modified xsi:type="dcterms:W3CDTF">2020-03-09T09:44:41Z</dcterms:modified>
</cp:coreProperties>
</file>