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7669C3-A0A1-450B-8E37-EE34B747DBF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A126CE-9F08-4820-87D4-A7DAB7D2A8C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6016" y="29479"/>
            <a:ext cx="3528392" cy="2160240"/>
          </a:xfrm>
        </p:spPr>
        <p:txBody>
          <a:bodyPr>
            <a:noAutofit/>
          </a:bodyPr>
          <a:lstStyle/>
          <a:p>
            <a:r>
              <a:rPr lang="cs-CZ" sz="6600" dirty="0" smtClean="0"/>
              <a:t>Gorila horská  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20072" y="5229200"/>
            <a:ext cx="2304256" cy="720080"/>
          </a:xfrm>
        </p:spPr>
        <p:txBody>
          <a:bodyPr>
            <a:normAutofit/>
          </a:bodyPr>
          <a:lstStyle/>
          <a:p>
            <a:r>
              <a:rPr lang="cs-CZ" b="1" dirty="0" smtClean="0"/>
              <a:t>Karolína Vlčková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766" y="2420889"/>
            <a:ext cx="345976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7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6016" y="0"/>
            <a:ext cx="2664296" cy="62068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980728"/>
            <a:ext cx="6777317" cy="3508977"/>
          </a:xfrm>
        </p:spPr>
        <p:txBody>
          <a:bodyPr>
            <a:normAutofit/>
          </a:bodyPr>
          <a:lstStyle/>
          <a:p>
            <a:r>
              <a:rPr lang="cs-CZ" sz="1800" dirty="0" smtClean="0"/>
              <a:t>Gorily horské žijí na nepatrném území vysokých sopečných pohoří národních parků </a:t>
            </a:r>
            <a:r>
              <a:rPr lang="cs-CZ" sz="1800" dirty="0" err="1" smtClean="0"/>
              <a:t>Virunga</a:t>
            </a:r>
            <a:r>
              <a:rPr lang="cs-CZ" sz="1800" dirty="0" smtClean="0"/>
              <a:t>, </a:t>
            </a:r>
            <a:r>
              <a:rPr lang="cs-CZ" sz="1800" dirty="0" err="1" smtClean="0"/>
              <a:t>Mgahinga</a:t>
            </a:r>
            <a:r>
              <a:rPr lang="cs-CZ" sz="1800" dirty="0" smtClean="0"/>
              <a:t>, </a:t>
            </a:r>
            <a:r>
              <a:rPr lang="cs-CZ" sz="1800" dirty="0" err="1" smtClean="0"/>
              <a:t>Volcanoes</a:t>
            </a:r>
            <a:r>
              <a:rPr lang="cs-CZ" sz="1800" dirty="0" smtClean="0"/>
              <a:t> a </a:t>
            </a:r>
            <a:r>
              <a:rPr lang="cs-CZ" sz="1800" dirty="0" err="1" smtClean="0"/>
              <a:t>Bwindi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Nejčastěji obývají deštné pralesy v nadmořské výšce </a:t>
            </a:r>
            <a:r>
              <a:rPr lang="cs-CZ" sz="1800" dirty="0" smtClean="0"/>
              <a:t> </a:t>
            </a:r>
            <a:r>
              <a:rPr lang="cs-CZ" sz="1800" dirty="0" smtClean="0"/>
              <a:t>220 -4000 </a:t>
            </a:r>
            <a:r>
              <a:rPr lang="cs-CZ" sz="1800" dirty="0" err="1" smtClean="0"/>
              <a:t>m.n.m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Kvůli tomu že území leží skoro na rovníku , klesá </a:t>
            </a:r>
            <a:r>
              <a:rPr lang="cs-CZ" sz="1800" dirty="0" smtClean="0"/>
              <a:t> </a:t>
            </a:r>
            <a:r>
              <a:rPr lang="cs-CZ" sz="1800" dirty="0" smtClean="0"/>
              <a:t>teplota k bodu mrazu. To způsobuje vytrvalé deště a krupobití.  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3645024"/>
            <a:ext cx="2475359" cy="247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2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0" y="0"/>
            <a:ext cx="3456384" cy="548680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Obecné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4032448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000" dirty="0" smtClean="0"/>
              <a:t>-</a:t>
            </a:r>
            <a:r>
              <a:rPr lang="cs-CZ" sz="2200" dirty="0" smtClean="0"/>
              <a:t>neustálé </a:t>
            </a:r>
            <a:r>
              <a:rPr lang="cs-CZ" sz="2200" dirty="0"/>
              <a:t>rozpínání lidí do jejich teritoria je donutilo ustoupit do ještě vyšších oblastí, ve kterých je jejich přežití </a:t>
            </a:r>
            <a:r>
              <a:rPr lang="cs-CZ" sz="2200" dirty="0" smtClean="0"/>
              <a:t>značně problematické</a:t>
            </a:r>
            <a:r>
              <a:rPr lang="cs-CZ" sz="2200" dirty="0"/>
              <a:t>, jelikož jsou gorily náchylné na zápal </a:t>
            </a:r>
            <a:r>
              <a:rPr lang="cs-CZ" sz="2200" dirty="0" smtClean="0"/>
              <a:t>plic. </a:t>
            </a:r>
          </a:p>
          <a:p>
            <a:pPr marL="68580" indent="0">
              <a:buNone/>
            </a:pPr>
            <a:endParaRPr lang="cs-CZ" sz="2200" dirty="0" smtClean="0"/>
          </a:p>
          <a:p>
            <a:pPr marL="68580" indent="0">
              <a:buNone/>
            </a:pPr>
            <a:endParaRPr lang="cs-CZ" sz="2200" dirty="0"/>
          </a:p>
          <a:p>
            <a:pPr marL="68580" indent="0">
              <a:buNone/>
            </a:pPr>
            <a:endParaRPr lang="cs-CZ" sz="2200" dirty="0" smtClean="0"/>
          </a:p>
          <a:p>
            <a:pPr marL="68580" indent="0">
              <a:buNone/>
            </a:pPr>
            <a:endParaRPr lang="cs-CZ" sz="2200" dirty="0"/>
          </a:p>
          <a:p>
            <a:pPr marL="68580" indent="0" algn="ctr">
              <a:buNone/>
            </a:pPr>
            <a:r>
              <a:rPr lang="cs-CZ" sz="2200" dirty="0" smtClean="0"/>
              <a:t>Logo světového fondu na ochranu přírody.</a:t>
            </a:r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/>
              <a:t>Ochranou horských goril se zabývá celá řada organizací, např. Světový fond na ochranu </a:t>
            </a:r>
            <a:r>
              <a:rPr lang="cs-CZ" dirty="0" smtClean="0"/>
              <a:t>přírody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149080"/>
            <a:ext cx="2381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7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4008" y="0"/>
            <a:ext cx="3424226" cy="6206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Vzhled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flipH="1">
            <a:off x="467544" y="764704"/>
            <a:ext cx="8064896" cy="2880321"/>
          </a:xfrm>
        </p:spPr>
        <p:txBody>
          <a:bodyPr>
            <a:normAutofit/>
          </a:bodyPr>
          <a:lstStyle/>
          <a:p>
            <a:r>
              <a:rPr lang="cs-CZ" sz="2000" dirty="0"/>
              <a:t>Gorila horská má hustší srst než ostatní </a:t>
            </a:r>
            <a:r>
              <a:rPr lang="cs-CZ" sz="2000" dirty="0" smtClean="0"/>
              <a:t>gorily</a:t>
            </a:r>
            <a:r>
              <a:rPr lang="cs-CZ" sz="2000" dirty="0"/>
              <a:t> s nápadně dlouhými černými chlupy na temeni hlavy a horních končetinách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Samec může měřit více než 170 cm </a:t>
            </a:r>
            <a:r>
              <a:rPr lang="cs-CZ" sz="2000" dirty="0" smtClean="0"/>
              <a:t>zato</a:t>
            </a:r>
          </a:p>
          <a:p>
            <a:pPr marL="68580" indent="0">
              <a:buNone/>
            </a:pPr>
            <a:r>
              <a:rPr lang="cs-CZ" sz="2000" dirty="0"/>
              <a:t>s</a:t>
            </a:r>
            <a:r>
              <a:rPr lang="cs-CZ" sz="2000" dirty="0" smtClean="0"/>
              <a:t>amice </a:t>
            </a:r>
            <a:r>
              <a:rPr lang="cs-CZ" sz="2000" dirty="0"/>
              <a:t>jsou vždy menší, nepřesahují 150 cm</a:t>
            </a:r>
            <a:r>
              <a:rPr lang="cs-CZ" sz="2000" dirty="0" smtClean="0"/>
              <a:t>.</a:t>
            </a:r>
          </a:p>
          <a:p>
            <a:pPr marL="68580" indent="0">
              <a:buNone/>
            </a:pPr>
            <a:r>
              <a:rPr lang="pl-PL" sz="2000" dirty="0"/>
              <a:t> Váha dospělých samců se pohybuje od 150 do 200 kg, samice váží od 70 do 110 kg</a:t>
            </a:r>
            <a:r>
              <a:rPr lang="pl-PL" sz="2000" dirty="0" smtClean="0"/>
              <a:t>.</a:t>
            </a:r>
          </a:p>
          <a:p>
            <a:pPr marL="68580" indent="0">
              <a:buNone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39096"/>
            <a:ext cx="5116226" cy="287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5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4008" y="8586"/>
            <a:ext cx="3280210" cy="5486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7" y="836713"/>
            <a:ext cx="7344815" cy="1728191"/>
          </a:xfrm>
        </p:spPr>
        <p:txBody>
          <a:bodyPr>
            <a:normAutofit fontScale="92500"/>
          </a:bodyPr>
          <a:lstStyle/>
          <a:p>
            <a:r>
              <a:rPr lang="cs-CZ" dirty="0"/>
              <a:t>Gorily horské jsou </a:t>
            </a:r>
            <a:r>
              <a:rPr lang="cs-CZ" dirty="0" smtClean="0"/>
              <a:t>býložravci</a:t>
            </a:r>
            <a:r>
              <a:rPr lang="cs-CZ" dirty="0"/>
              <a:t> a tak jejich dietu tvoří především nízké zelené rostliny, listy, výhonky a v menší míře se živí i </a:t>
            </a:r>
            <a:r>
              <a:rPr lang="cs-CZ" dirty="0" smtClean="0"/>
              <a:t>ovocem. </a:t>
            </a:r>
            <a:r>
              <a:rPr lang="cs-CZ" dirty="0"/>
              <a:t>Jejich strava je bohatá na vodu, takže nepotřebují pít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5" name="AutoShape 2" descr="Image result for gorila horská obrázk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Image result for gorila horská obrázk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8" r="14346"/>
          <a:stretch/>
        </p:blipFill>
        <p:spPr bwMode="auto">
          <a:xfrm>
            <a:off x="4427984" y="2780928"/>
            <a:ext cx="381000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62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101</TotalTime>
  <Words>110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Austin</vt:lpstr>
      <vt:lpstr>Gorila horská  </vt:lpstr>
      <vt:lpstr>Výskyt</vt:lpstr>
      <vt:lpstr>Obecné informace</vt:lpstr>
      <vt:lpstr>Vzhled</vt:lpstr>
      <vt:lpstr>Potrava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Gorila horská</dc:title>
  <dc:creator>Uživatel</dc:creator>
  <cp:lastModifiedBy>Uživatel</cp:lastModifiedBy>
  <cp:revision>11</cp:revision>
  <dcterms:created xsi:type="dcterms:W3CDTF">2020-02-24T07:14:37Z</dcterms:created>
  <dcterms:modified xsi:type="dcterms:W3CDTF">2020-03-09T07:44:26Z</dcterms:modified>
</cp:coreProperties>
</file>