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9" autoAdjust="0"/>
  </p:normalViewPr>
  <p:slideViewPr>
    <p:cSldViewPr>
      <p:cViewPr>
        <p:scale>
          <a:sx n="90" d="100"/>
          <a:sy n="90" d="100"/>
        </p:scale>
        <p:origin x="-100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BE89-CDFA-4DC1-86B9-D84880AAC49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32F5-9490-4F6B-BDC1-AE9E3772588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BE89-CDFA-4DC1-86B9-D84880AAC49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32F5-9490-4F6B-BDC1-AE9E37725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BE89-CDFA-4DC1-86B9-D84880AAC49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32F5-9490-4F6B-BDC1-AE9E37725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BE89-CDFA-4DC1-86B9-D84880AAC49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32F5-9490-4F6B-BDC1-AE9E3772588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BE89-CDFA-4DC1-86B9-D84880AAC49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32F5-9490-4F6B-BDC1-AE9E37725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BE89-CDFA-4DC1-86B9-D84880AAC49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32F5-9490-4F6B-BDC1-AE9E3772588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BE89-CDFA-4DC1-86B9-D84880AAC49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32F5-9490-4F6B-BDC1-AE9E3772588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BE89-CDFA-4DC1-86B9-D84880AAC49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32F5-9490-4F6B-BDC1-AE9E37725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BE89-CDFA-4DC1-86B9-D84880AAC49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32F5-9490-4F6B-BDC1-AE9E37725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BE89-CDFA-4DC1-86B9-D84880AAC49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32F5-9490-4F6B-BDC1-AE9E377258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BE89-CDFA-4DC1-86B9-D84880AAC49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32F5-9490-4F6B-BDC1-AE9E3772588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8B5BE89-CDFA-4DC1-86B9-D84880AAC498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F5632F5-9490-4F6B-BDC1-AE9E3772588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2348880"/>
            <a:ext cx="6933119" cy="4248472"/>
          </a:xfrm>
        </p:spPr>
        <p:txBody>
          <a:bodyPr/>
          <a:lstStyle/>
          <a:p>
            <a:endParaRPr lang="cs-CZ" dirty="0">
              <a:latin typeface="Comic Sans MS" panose="030F0702030302020204" pitchFamily="66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728192"/>
          </a:xfrm>
        </p:spPr>
        <p:txBody>
          <a:bodyPr/>
          <a:lstStyle/>
          <a:p>
            <a:r>
              <a:rPr lang="cs-CZ" dirty="0" smtClean="0">
                <a:latin typeface="Comic Sans MS" panose="030F0702030302020204" pitchFamily="66" charset="0"/>
              </a:rPr>
              <a:t>Lední Medvěd</a:t>
            </a:r>
            <a:br>
              <a:rPr lang="cs-CZ" dirty="0" smtClean="0">
                <a:latin typeface="Comic Sans MS" panose="030F0702030302020204" pitchFamily="66" charset="0"/>
              </a:rPr>
            </a:br>
            <a:r>
              <a:rPr lang="cs-CZ" dirty="0" smtClean="0">
                <a:latin typeface="Comic Sans MS" panose="030F0702030302020204" pitchFamily="66" charset="0"/>
              </a:rPr>
              <a:t>Autor: Saša M.</a:t>
            </a:r>
            <a:endParaRPr lang="cs-CZ" dirty="0">
              <a:latin typeface="Comic Sans MS" panose="030F0702030302020204" pitchFamily="66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420888"/>
            <a:ext cx="6624736" cy="404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89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980728"/>
            <a:ext cx="6976864" cy="5688632"/>
          </a:xfrm>
        </p:spPr>
        <p:txBody>
          <a:bodyPr>
            <a:noAutofit/>
          </a:bodyPr>
          <a:lstStyle/>
          <a:p>
            <a:r>
              <a:rPr lang="cs-CZ" sz="4400" dirty="0" smtClean="0">
                <a:latin typeface="Comic Sans MS" panose="030F0702030302020204" pitchFamily="66" charset="0"/>
              </a:rPr>
              <a:t>Říše: živočich</a:t>
            </a:r>
          </a:p>
          <a:p>
            <a:r>
              <a:rPr lang="cs-CZ" sz="4400" dirty="0" smtClean="0">
                <a:latin typeface="Comic Sans MS" panose="030F0702030302020204" pitchFamily="66" charset="0"/>
              </a:rPr>
              <a:t>Kmen: strunatci</a:t>
            </a:r>
          </a:p>
          <a:p>
            <a:r>
              <a:rPr lang="cs-CZ" sz="4400" dirty="0" smtClean="0">
                <a:latin typeface="Comic Sans MS" panose="030F0702030302020204" pitchFamily="66" charset="0"/>
              </a:rPr>
              <a:t>Třída: savci</a:t>
            </a:r>
          </a:p>
          <a:p>
            <a:r>
              <a:rPr lang="cs-CZ" sz="4400" dirty="0" smtClean="0">
                <a:latin typeface="Comic Sans MS" panose="030F0702030302020204" pitchFamily="66" charset="0"/>
              </a:rPr>
              <a:t>Řád: šelmy</a:t>
            </a:r>
          </a:p>
          <a:p>
            <a:r>
              <a:rPr lang="cs-CZ" sz="4400" dirty="0" smtClean="0">
                <a:latin typeface="Comic Sans MS" panose="030F0702030302020204" pitchFamily="66" charset="0"/>
              </a:rPr>
              <a:t>Podřád: </a:t>
            </a:r>
            <a:r>
              <a:rPr lang="cs-CZ" sz="4400" dirty="0" err="1" smtClean="0">
                <a:latin typeface="Comic Sans MS" panose="030F0702030302020204" pitchFamily="66" charset="0"/>
              </a:rPr>
              <a:t>psotvární</a:t>
            </a:r>
            <a:endParaRPr lang="cs-CZ" sz="4400" dirty="0" smtClean="0">
              <a:latin typeface="Comic Sans MS" panose="030F0702030302020204" pitchFamily="66" charset="0"/>
            </a:endParaRPr>
          </a:p>
          <a:p>
            <a:r>
              <a:rPr lang="cs-CZ" sz="4400" dirty="0" smtClean="0">
                <a:latin typeface="Comic Sans MS" panose="030F0702030302020204" pitchFamily="66" charset="0"/>
              </a:rPr>
              <a:t>Čeleď: medvědovití</a:t>
            </a:r>
          </a:p>
          <a:p>
            <a:r>
              <a:rPr lang="cs-CZ" sz="4400" dirty="0" smtClean="0">
                <a:latin typeface="Comic Sans MS" panose="030F0702030302020204" pitchFamily="66" charset="0"/>
              </a:rPr>
              <a:t>Rod: medvěd</a:t>
            </a:r>
            <a:endParaRPr lang="cs-CZ" sz="4400" dirty="0">
              <a:latin typeface="Comic Sans MS" panose="030F0702030302020204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331640" y="221704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latin typeface="Comic Sans MS" panose="030F0702030302020204" pitchFamily="66" charset="0"/>
              </a:rPr>
              <a:t>Členění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05372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1700808"/>
            <a:ext cx="8784976" cy="5040560"/>
          </a:xfrm>
        </p:spPr>
        <p:txBody>
          <a:bodyPr>
            <a:noAutofit/>
          </a:bodyPr>
          <a:lstStyle/>
          <a:p>
            <a:r>
              <a:rPr lang="cs-CZ" sz="3200" dirty="0"/>
              <a:t>V kohoutku může měřit až </a:t>
            </a:r>
            <a:r>
              <a:rPr lang="cs-CZ" sz="32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1,6 metru</a:t>
            </a:r>
            <a:r>
              <a:rPr lang="cs-CZ" sz="3200" dirty="0"/>
              <a:t>, délka těla činí přibližně </a:t>
            </a:r>
            <a:r>
              <a:rPr lang="cs-CZ" sz="3200" u="sng" dirty="0"/>
              <a:t>2,5 </a:t>
            </a:r>
            <a:r>
              <a:rPr lang="cs-CZ" sz="3200" dirty="0"/>
              <a:t>metru a stojí-li na zadních nohou, dosahuje výšky okolo </a:t>
            </a:r>
            <a:r>
              <a:rPr lang="cs-CZ" sz="3200" u="sng" dirty="0"/>
              <a:t>2,4–3,3 metru</a:t>
            </a:r>
            <a:r>
              <a:rPr lang="cs-CZ" sz="3200" dirty="0"/>
              <a:t>. Samci váží obvykle </a:t>
            </a:r>
            <a:r>
              <a:rPr lang="cs-CZ" sz="3200" u="sng" dirty="0"/>
              <a:t>300–800 </a:t>
            </a:r>
            <a:r>
              <a:rPr lang="cs-CZ" sz="3200" u="sng" dirty="0" smtClean="0"/>
              <a:t>kg</a:t>
            </a:r>
            <a:r>
              <a:rPr lang="cs-CZ" sz="3200" dirty="0" smtClean="0"/>
              <a:t>, </a:t>
            </a:r>
            <a:r>
              <a:rPr lang="cs-CZ" sz="3200" dirty="0"/>
              <a:t>ale před obdobím zimního klidu (tedy zcela vykrmeni) dosahují hmotnosti pravděpodobně až</a:t>
            </a:r>
            <a:r>
              <a:rPr lang="cs-CZ" sz="3200" u="sng" dirty="0"/>
              <a:t> jedné </a:t>
            </a:r>
            <a:r>
              <a:rPr lang="cs-CZ" sz="3200" u="sng" dirty="0" smtClean="0"/>
              <a:t>tuny</a:t>
            </a:r>
            <a:r>
              <a:rPr lang="cs-CZ" sz="3200" dirty="0" smtClean="0"/>
              <a:t>.</a:t>
            </a:r>
            <a:r>
              <a:rPr lang="cs-CZ" sz="3200" dirty="0"/>
              <a:t> </a:t>
            </a:r>
            <a:r>
              <a:rPr lang="cs-CZ" sz="3200" dirty="0" smtClean="0"/>
              <a:t>Samice váží </a:t>
            </a:r>
            <a:r>
              <a:rPr lang="cs-CZ" sz="3200" dirty="0"/>
              <a:t>okolo </a:t>
            </a:r>
            <a:r>
              <a:rPr lang="cs-CZ" sz="3200" u="sng" dirty="0"/>
              <a:t>150–300 kg</a:t>
            </a:r>
            <a:r>
              <a:rPr lang="cs-CZ" sz="3200" dirty="0"/>
              <a:t>, jsou-li březí až </a:t>
            </a:r>
            <a:r>
              <a:rPr lang="cs-CZ" sz="3200" u="sng" dirty="0"/>
              <a:t>500 kg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332656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indent="-457200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</a:pPr>
            <a:r>
              <a:rPr lang="cs-CZ" sz="5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Comic Sans MS" panose="030F0702030302020204" pitchFamily="66" charset="0"/>
                <a:ea typeface="+mj-ea"/>
                <a:cs typeface="+mj-cs"/>
              </a:rPr>
              <a:t>Vzhled</a:t>
            </a:r>
            <a:endParaRPr lang="cs-CZ" sz="5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Comic Sans MS" panose="030F0702030302020204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5000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937840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Comic Sans MS" panose="030F0702030302020204" pitchFamily="66" charset="0"/>
              </a:rPr>
              <a:t>Výskyt:</a:t>
            </a:r>
          </a:p>
          <a:p>
            <a:endParaRPr lang="cs-CZ" sz="4400" dirty="0">
              <a:latin typeface="Comic Sans MS" panose="030F0702030302020204" pitchFamily="66" charset="0"/>
            </a:endParaRPr>
          </a:p>
          <a:p>
            <a:endParaRPr lang="cs-CZ" sz="4400" dirty="0" smtClean="0">
              <a:latin typeface="Comic Sans MS" panose="030F0702030302020204" pitchFamily="66" charset="0"/>
            </a:endParaRPr>
          </a:p>
          <a:p>
            <a:endParaRPr lang="cs-CZ" sz="4400" dirty="0">
              <a:latin typeface="Comic Sans MS" panose="030F0702030302020204" pitchFamily="66" charset="0"/>
            </a:endParaRPr>
          </a:p>
          <a:p>
            <a:endParaRPr lang="cs-CZ" sz="4400" dirty="0" smtClean="0">
              <a:latin typeface="Comic Sans MS" panose="030F0702030302020204" pitchFamily="66" charset="0"/>
            </a:endParaRPr>
          </a:p>
          <a:p>
            <a:endParaRPr lang="cs-CZ" sz="4400" dirty="0">
              <a:latin typeface="Comic Sans MS" panose="030F0702030302020204" pitchFamily="66" charset="0"/>
            </a:endParaRPr>
          </a:p>
          <a:p>
            <a:r>
              <a:rPr lang="cs-CZ" sz="4400" dirty="0" smtClean="0">
                <a:latin typeface="Comic Sans MS" panose="030F0702030302020204" pitchFamily="66" charset="0"/>
              </a:rPr>
              <a:t>(pohled z hora)</a:t>
            </a:r>
            <a:endParaRPr lang="cs-CZ" sz="4400" dirty="0">
              <a:latin typeface="Comic Sans MS" panose="030F0702030302020204" pitchFamily="66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222" y="1651222"/>
            <a:ext cx="3555555" cy="355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540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512511" cy="1143000"/>
          </a:xfrm>
        </p:spPr>
        <p:txBody>
          <a:bodyPr/>
          <a:lstStyle/>
          <a:p>
            <a:pPr algn="l"/>
            <a:r>
              <a:rPr lang="cs-CZ" dirty="0" smtClean="0"/>
              <a:t>Potrava část 1.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1268760"/>
            <a:ext cx="8352928" cy="550018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800" dirty="0"/>
              <a:t>Medvěd lední je ze všech medvědů nejvíce specializovaný na masitou stravu, trávící ústrojí má k tomu přímo </a:t>
            </a:r>
            <a:r>
              <a:rPr lang="cs-CZ" sz="2800" dirty="0" smtClean="0"/>
              <a:t>uzpůsobené.</a:t>
            </a:r>
            <a:r>
              <a:rPr lang="cs-CZ" sz="2800" dirty="0"/>
              <a:t>  Maso je obecně vysoce energetická a dobře vstřebatelná potrava. Živí se převážně lovem a jeho nejčastější kořistí bývají tuleni (</a:t>
            </a:r>
            <a:r>
              <a:rPr lang="cs-CZ" sz="2800" dirty="0" err="1"/>
              <a:t>Phocidae</a:t>
            </a:r>
            <a:r>
              <a:rPr lang="cs-CZ" sz="2800" dirty="0"/>
              <a:t>), především pak </a:t>
            </a:r>
            <a:r>
              <a:rPr lang="cs-CZ" sz="2800" dirty="0" smtClean="0"/>
              <a:t>tuleň </a:t>
            </a:r>
            <a:r>
              <a:rPr lang="cs-CZ" sz="2800" dirty="0"/>
              <a:t>kroužkovaný (</a:t>
            </a:r>
            <a:r>
              <a:rPr lang="cs-CZ" sz="2800" i="1" dirty="0"/>
              <a:t>Pusa </a:t>
            </a:r>
            <a:r>
              <a:rPr lang="cs-CZ" sz="2800" i="1" dirty="0" err="1"/>
              <a:t>hispida</a:t>
            </a:r>
            <a:r>
              <a:rPr lang="cs-CZ" sz="2800" dirty="0"/>
              <a:t>) a tuleň vousatý (</a:t>
            </a:r>
            <a:r>
              <a:rPr lang="cs-CZ" sz="2800" i="1" dirty="0" err="1"/>
              <a:t>Erignathus</a:t>
            </a:r>
            <a:r>
              <a:rPr lang="cs-CZ" sz="2800" i="1" dirty="0"/>
              <a:t> </a:t>
            </a:r>
            <a:r>
              <a:rPr lang="cs-CZ" sz="2800" i="1" dirty="0" err="1"/>
              <a:t>barbatus</a:t>
            </a:r>
            <a:r>
              <a:rPr lang="cs-CZ" sz="2800" dirty="0"/>
              <a:t>), v menší míře i tuleň obecný (</a:t>
            </a:r>
            <a:r>
              <a:rPr lang="cs-CZ" sz="2800" i="1" dirty="0" err="1"/>
              <a:t>Phoca</a:t>
            </a:r>
            <a:r>
              <a:rPr lang="cs-CZ" sz="2800" i="1" dirty="0"/>
              <a:t> </a:t>
            </a:r>
            <a:r>
              <a:rPr lang="cs-CZ" sz="2800" i="1" dirty="0" err="1"/>
              <a:t>vitulina</a:t>
            </a:r>
            <a:r>
              <a:rPr lang="cs-CZ" sz="2800" dirty="0"/>
              <a:t>) a tuleň </a:t>
            </a:r>
            <a:r>
              <a:rPr lang="cs-CZ" sz="2800" dirty="0" smtClean="0"/>
              <a:t>grónský.</a:t>
            </a:r>
            <a:r>
              <a:rPr lang="cs-CZ" sz="2800" dirty="0"/>
              <a:t>  Soustředí se především na jejich </a:t>
            </a:r>
            <a:r>
              <a:rPr lang="cs-CZ" sz="2800" dirty="0" smtClean="0"/>
              <a:t>mláďata.</a:t>
            </a:r>
            <a:r>
              <a:rPr lang="cs-CZ" sz="2800" dirty="0"/>
              <a:t> 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02954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6512511" cy="1143000"/>
          </a:xfrm>
        </p:spPr>
        <p:txBody>
          <a:bodyPr/>
          <a:lstStyle/>
          <a:p>
            <a:r>
              <a:rPr lang="cs-CZ" dirty="0" smtClean="0"/>
              <a:t>Potrava část 2.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124744"/>
            <a:ext cx="7776864" cy="55446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Přikrčený na okraji ledové kry dokáže i hodiny vyčkávat, než se potenciální kořist ukáže nad hladinou</a:t>
            </a:r>
            <a:r>
              <a:rPr lang="cs-CZ" dirty="0" smtClean="0"/>
              <a:t>.</a:t>
            </a:r>
            <a:r>
              <a:rPr lang="cs-CZ" dirty="0"/>
              <a:t> Případně mu nedělá problém prorazit svou obrovskou silou silnější vrstvu ledu a ulovit kořist ze zdánlivého bezpečí doupěte. Tu pak mohutně kousne nebo udeří do oblasti hlavy, případně krku, a síla tohoto skusu nebo úderu může být tak velká, že doslova rozdrtí lebku zvířete. Usmrceného tuleně pak silnými čelistmi odtáhne na souš. V opačném případě na tuleně číhá ve vodě, podobně jako krokodýl, zatímco se ploutvonožec vyhřívá na souši (resp. ledové kře). Ve správný okamžik jej strhne pod vodu a </a:t>
            </a:r>
            <a:r>
              <a:rPr lang="cs-CZ" dirty="0" smtClean="0"/>
              <a:t>usmrtí, </a:t>
            </a:r>
            <a:r>
              <a:rPr lang="cs-CZ" dirty="0"/>
              <a:t>nebo ho překvapí tím, že mu zatarasí cestu k vodě</a:t>
            </a:r>
            <a:r>
              <a:rPr lang="cs-CZ" dirty="0" smtClean="0"/>
              <a:t>.</a:t>
            </a:r>
            <a:r>
              <a:rPr lang="cs-CZ" dirty="0"/>
              <a:t> Ze své kořisti zkonzumuje kůži, tuk i vnitřnosti. Naráz je schopný sežrat až 70 kg masa, průměrně asi 10 kg.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929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169325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113</TotalTime>
  <Words>58</Words>
  <Application>Microsoft Office PowerPoint</Application>
  <PresentationFormat>Předvádění na obrazovce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Aerodynamika</vt:lpstr>
      <vt:lpstr>Lední Medvěd Autor: Saša M.</vt:lpstr>
      <vt:lpstr>Prezentace aplikace PowerPoint</vt:lpstr>
      <vt:lpstr>Prezentace aplikace PowerPoint</vt:lpstr>
      <vt:lpstr>Prezentace aplikace PowerPoint</vt:lpstr>
      <vt:lpstr>Potrava část 1.</vt:lpstr>
      <vt:lpstr>Potrava část 2.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Lední Medvěd</dc:title>
  <dc:creator>Škola</dc:creator>
  <cp:lastModifiedBy>Škola</cp:lastModifiedBy>
  <cp:revision>13</cp:revision>
  <dcterms:created xsi:type="dcterms:W3CDTF">2020-02-05T11:58:06Z</dcterms:created>
  <dcterms:modified xsi:type="dcterms:W3CDTF">2020-02-26T12:34:16Z</dcterms:modified>
</cp:coreProperties>
</file>